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</p:sldIdLst>
  <p:sldSz cy="5143500" cx="9144000"/>
  <p:notesSz cx="6858000" cy="9144000"/>
  <p:embeddedFontLst>
    <p:embeddedFont>
      <p:font typeface="Roboto"/>
      <p:regular r:id="rId101"/>
      <p:bold r:id="rId102"/>
      <p:italic r:id="rId103"/>
      <p:boldItalic r:id="rId104"/>
    </p:embeddedFont>
    <p:embeddedFont>
      <p:font typeface="Roboto Mon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425DB0-A39B-4199-9248-7E981EFA73CC}">
  <a:tblStyle styleId="{C6425DB0-A39B-4199-9248-7E981EFA73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italic.fntdata"/><Relationship Id="rId106" Type="http://schemas.openxmlformats.org/officeDocument/2006/relationships/font" Target="fonts/RobotoMono-bold.fntdata"/><Relationship Id="rId105" Type="http://schemas.openxmlformats.org/officeDocument/2006/relationships/font" Target="fonts/RobotoMono-regular.fntdata"/><Relationship Id="rId104" Type="http://schemas.openxmlformats.org/officeDocument/2006/relationships/font" Target="fonts/Roboto-boldItalic.fntdata"/><Relationship Id="rId108" Type="http://schemas.openxmlformats.org/officeDocument/2006/relationships/font" Target="fonts/RobotoMono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038ac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038ac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038ac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038ac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2cd79c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2cd79c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72cd79c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72cd79c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dbf586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dbf586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2cd79c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2cd79c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62d7c20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962d7c20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2cd79c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2cd79c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72cd79c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72cd79c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2d7c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2d7c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c23204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c23204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7038ac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7038ac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9095174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9095174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72cd79c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72cd79c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2d7c20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2d7c20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62d7c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962d7c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962d7c20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962d7c20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962d7c20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962d7c20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858363c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858363c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858363c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858363c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858363c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858363c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858363c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858363c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58363c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58363c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858363c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858363c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858363c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858363c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858363c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858363c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858363c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858363c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962d7c20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962d7c20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2cd79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72cd79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9095174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9095174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72cd79c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72cd79c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72cd79c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72cd79c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72cd79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72cd79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2cd79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2cd79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09517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909517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58363c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58363c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962d7c20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962d7c20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858363c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858363c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858363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858363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858363c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b858363c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095174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095174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858363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858363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858363c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858363c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858363c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858363c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8c2320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8c2320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8c23204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8c23204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8c23204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8c23204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2d7c2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2d7c2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962d7c2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962d7c2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62d7c2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62d7c2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962d7c20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962d7c20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9095174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9095174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962d7c20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b962d7c20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62d7c20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62d7c20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962d7c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962d7c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962d7c20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b962d7c20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72cd79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72cd79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962d7c20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962d7c20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962d7c20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962d7c20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962d7c20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962d7c20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62d7c20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62d7c20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962d7c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962d7c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962d7c20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962d7c20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962d7c20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b962d7c20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b962d7c20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b962d7c20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b962d7c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b962d7c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b962d7c2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b962d7c2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b962d7c2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b962d7c2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b962d7c20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b962d7c20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b962d7c20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b962d7c20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b962d7c20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b962d7c20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b962d7c20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b962d7c20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b962d7c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b962d7c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9095174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9095174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b962d7c20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b962d7c20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b962d7c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b962d7c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b962d7c20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b962d7c20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b962d7c206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b962d7c206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b962d7c20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b962d7c20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b962d7c206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b962d7c206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b962d7c20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b962d7c20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b962d7c20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b962d7c20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b962d7c206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b962d7c206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b962d7c20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b962d7c20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93dbf58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93dbf58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b962d7c20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b962d7c20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b962d7c206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b962d7c206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b962d7c206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b962d7c206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b962d7c20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b962d7c20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b962d7c20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b962d7c20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Relationship Id="rId6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88.png"/><Relationship Id="rId5" Type="http://schemas.openxmlformats.org/officeDocument/2006/relationships/image" Target="../media/image71.png"/><Relationship Id="rId6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60.png"/><Relationship Id="rId5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Relationship Id="rId7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Relationship Id="rId4" Type="http://schemas.openxmlformats.org/officeDocument/2006/relationships/image" Target="../media/image10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96.png"/><Relationship Id="rId6" Type="http://schemas.openxmlformats.org/officeDocument/2006/relationships/image" Target="../media/image90.png"/><Relationship Id="rId7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7.png"/><Relationship Id="rId6" Type="http://schemas.openxmlformats.org/officeDocument/2006/relationships/image" Target="../media/image9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0.png"/><Relationship Id="rId4" Type="http://schemas.openxmlformats.org/officeDocument/2006/relationships/image" Target="../media/image95.png"/><Relationship Id="rId5" Type="http://schemas.openxmlformats.org/officeDocument/2006/relationships/image" Target="../media/image108.png"/><Relationship Id="rId6" Type="http://schemas.openxmlformats.org/officeDocument/2006/relationships/image" Target="../media/image111.png"/><Relationship Id="rId7" Type="http://schemas.openxmlformats.org/officeDocument/2006/relationships/image" Target="../media/image98.png"/><Relationship Id="rId8" Type="http://schemas.openxmlformats.org/officeDocument/2006/relationships/image" Target="../media/image10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15.png"/><Relationship Id="rId6" Type="http://schemas.openxmlformats.org/officeDocument/2006/relationships/image" Target="../media/image10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3.png"/><Relationship Id="rId4" Type="http://schemas.openxmlformats.org/officeDocument/2006/relationships/image" Target="../media/image1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0.png"/><Relationship Id="rId4" Type="http://schemas.openxmlformats.org/officeDocument/2006/relationships/image" Target="../media/image136.png"/><Relationship Id="rId5" Type="http://schemas.openxmlformats.org/officeDocument/2006/relationships/image" Target="../media/image1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Relationship Id="rId6" Type="http://schemas.openxmlformats.org/officeDocument/2006/relationships/image" Target="../media/image1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2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3.png"/><Relationship Id="rId4" Type="http://schemas.openxmlformats.org/officeDocument/2006/relationships/image" Target="../media/image12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w3schools.com/python/python_lists_methods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6.png"/><Relationship Id="rId4" Type="http://schemas.openxmlformats.org/officeDocument/2006/relationships/image" Target="../media/image1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4.png"/><Relationship Id="rId4" Type="http://schemas.openxmlformats.org/officeDocument/2006/relationships/image" Target="../media/image1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9.png"/><Relationship Id="rId4" Type="http://schemas.openxmlformats.org/officeDocument/2006/relationships/image" Target="../media/image1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7.png"/><Relationship Id="rId4" Type="http://schemas.openxmlformats.org/officeDocument/2006/relationships/image" Target="../media/image150.png"/><Relationship Id="rId5" Type="http://schemas.openxmlformats.org/officeDocument/2006/relationships/image" Target="../media/image1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5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3.png"/><Relationship Id="rId4" Type="http://schemas.openxmlformats.org/officeDocument/2006/relationships/image" Target="../media/image138.png"/><Relationship Id="rId5" Type="http://schemas.openxmlformats.org/officeDocument/2006/relationships/image" Target="../media/image156.png"/><Relationship Id="rId6" Type="http://schemas.openxmlformats.org/officeDocument/2006/relationships/image" Target="../media/image143.png"/><Relationship Id="rId7" Type="http://schemas.openxmlformats.org/officeDocument/2006/relationships/image" Target="../media/image1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python/python_sets_join.asp" TargetMode="External"/><Relationship Id="rId4" Type="http://schemas.openxmlformats.org/officeDocument/2006/relationships/hyperlink" Target="https://www.w3schools.com/python/python_frozenset.asp" TargetMode="External"/><Relationship Id="rId5" Type="http://schemas.openxmlformats.org/officeDocument/2006/relationships/hyperlink" Target="https://www.w3schools.com/python/python_sets_method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8.png"/><Relationship Id="rId4" Type="http://schemas.openxmlformats.org/officeDocument/2006/relationships/image" Target="../media/image159.png"/><Relationship Id="rId9" Type="http://schemas.openxmlformats.org/officeDocument/2006/relationships/image" Target="../media/image160.png"/><Relationship Id="rId5" Type="http://schemas.openxmlformats.org/officeDocument/2006/relationships/image" Target="../media/image157.png"/><Relationship Id="rId6" Type="http://schemas.openxmlformats.org/officeDocument/2006/relationships/image" Target="../media/image179.png"/><Relationship Id="rId7" Type="http://schemas.openxmlformats.org/officeDocument/2006/relationships/image" Target="../media/image151.png"/><Relationship Id="rId8" Type="http://schemas.openxmlformats.org/officeDocument/2006/relationships/image" Target="../media/image1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8.png"/><Relationship Id="rId4" Type="http://schemas.openxmlformats.org/officeDocument/2006/relationships/image" Target="../media/image166.png"/><Relationship Id="rId5" Type="http://schemas.openxmlformats.org/officeDocument/2006/relationships/image" Target="../media/image164.png"/><Relationship Id="rId6" Type="http://schemas.openxmlformats.org/officeDocument/2006/relationships/image" Target="../media/image172.png"/><Relationship Id="rId7" Type="http://schemas.openxmlformats.org/officeDocument/2006/relationships/image" Target="../media/image1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9.png"/><Relationship Id="rId4" Type="http://schemas.openxmlformats.org/officeDocument/2006/relationships/image" Target="../media/image1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7.png"/><Relationship Id="rId4" Type="http://schemas.openxmlformats.org/officeDocument/2006/relationships/image" Target="../media/image1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8.png"/><Relationship Id="rId4" Type="http://schemas.openxmlformats.org/officeDocument/2006/relationships/image" Target="../media/image163.png"/><Relationship Id="rId5" Type="http://schemas.openxmlformats.org/officeDocument/2006/relationships/image" Target="../media/image174.png"/><Relationship Id="rId6" Type="http://schemas.openxmlformats.org/officeDocument/2006/relationships/image" Target="../media/image1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3.png"/><Relationship Id="rId4" Type="http://schemas.openxmlformats.org/officeDocument/2006/relationships/image" Target="../media/image17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2.png"/><Relationship Id="rId4" Type="http://schemas.openxmlformats.org/officeDocument/2006/relationships/image" Target="../media/image185.png"/><Relationship Id="rId5" Type="http://schemas.openxmlformats.org/officeDocument/2006/relationships/image" Target="../media/image1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5.png"/><Relationship Id="rId4" Type="http://schemas.openxmlformats.org/officeDocument/2006/relationships/image" Target="../media/image181.png"/><Relationship Id="rId5" Type="http://schemas.openxmlformats.org/officeDocument/2006/relationships/image" Target="../media/image165.gif"/><Relationship Id="rId6" Type="http://schemas.openxmlformats.org/officeDocument/2006/relationships/image" Target="../media/image180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7.png"/><Relationship Id="rId4" Type="http://schemas.openxmlformats.org/officeDocument/2006/relationships/image" Target="../media/image1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2.png"/><Relationship Id="rId4" Type="http://schemas.openxmlformats.org/officeDocument/2006/relationships/image" Target="../media/image194.png"/><Relationship Id="rId5" Type="http://schemas.openxmlformats.org/officeDocument/2006/relationships/image" Target="../media/image197.png"/><Relationship Id="rId6" Type="http://schemas.openxmlformats.org/officeDocument/2006/relationships/image" Target="../media/image1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4.png"/><Relationship Id="rId4" Type="http://schemas.openxmlformats.org/officeDocument/2006/relationships/image" Target="../media/image189.png"/><Relationship Id="rId5" Type="http://schemas.openxmlformats.org/officeDocument/2006/relationships/image" Target="../media/image18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8.png"/><Relationship Id="rId4" Type="http://schemas.openxmlformats.org/officeDocument/2006/relationships/image" Target="../media/image195.png"/><Relationship Id="rId5" Type="http://schemas.openxmlformats.org/officeDocument/2006/relationships/image" Target="../media/image165.gif"/><Relationship Id="rId6" Type="http://schemas.openxmlformats.org/officeDocument/2006/relationships/image" Target="../media/image180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0.png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Strings, Print, Input, &amp; Comments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" y="2634450"/>
            <a:ext cx="9034925" cy="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32750" y="3900950"/>
            <a:ext cx="64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Strings are valid with both single and double quotes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start a new line with the escape character ‘\’ + ‘n’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len()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2" y="2361250"/>
            <a:ext cx="71052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25" y="3964350"/>
            <a:ext cx="5312475" cy="9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010375" y="3512100"/>
            <a:ext cx="3725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is case-sensitive: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76513" y="1769525"/>
            <a:ext cx="3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Variables are dynamically typed: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variables &amp; Case Conventions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start with a letter or underscore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alphanumeric symbols and underscores are valid: (A-z, 0-9, and _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Camel Case (rarely used convention in Python):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Pascal Case (used for Python class names):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Snake Case (most common in Python; used for almost everything not a class):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</a:t>
            </a:r>
            <a:r>
              <a:rPr lang="en" sz="1600"/>
              <a:t>y_variable_name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Kebab Case (never or rarely used in </a:t>
            </a:r>
            <a:r>
              <a:rPr lang="en" sz="1600"/>
              <a:t>python)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My-variable-name = ‘John’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Continued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757325" y="1919075"/>
            <a:ext cx="293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assign multiple </a:t>
            </a:r>
            <a:r>
              <a:rPr lang="en"/>
              <a:t>variables</a:t>
            </a:r>
            <a:r>
              <a:rPr lang="en"/>
              <a:t>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assign them the same value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093675"/>
            <a:ext cx="4642225" cy="3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50" y="2811525"/>
            <a:ext cx="3971550" cy="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Ask a user for their info and print 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Tip: Use the title() method to format names:</a:t>
            </a:r>
            <a:endParaRPr sz="14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0" y="3676850"/>
            <a:ext cx="240043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Variable Scope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7750" y="1856375"/>
            <a:ext cx="8968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are defined with the ‘def’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outside of functions have Global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inside functions have Local scope, unless the global keyword is used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0" y="3121900"/>
            <a:ext cx="6538751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51" y="3121888"/>
            <a:ext cx="1466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 &amp; Enclosing (nonlocal) Scope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38100" y="2013025"/>
            <a:ext cx="426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OOB methods/keywords provided by Python: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str()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0" y="2013025"/>
            <a:ext cx="25197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Enclosing Scope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functions have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override unless we use nonlocal keyword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650" y="2229475"/>
            <a:ext cx="1588575" cy="2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 take in and return data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75" y="2032199"/>
            <a:ext cx="5705375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Placeholder Functions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12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can’t be empty, but we can create placeholder functions using the ‘pass’ keyword!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9725"/>
            <a:ext cx="2758175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Refactor previous challenge</a:t>
            </a:r>
            <a:endParaRPr sz="1400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 a function: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0400" y="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PyCharm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VSCode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4" y="1638825"/>
            <a:ext cx="21980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75" y="2123375"/>
            <a:ext cx="304250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60" y="3090773"/>
            <a:ext cx="2983575" cy="1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naming conventions…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819150" y="18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{C6425DB0-A39B-4199-9248-7E981EFA73CC}</a:tableStyleId>
              </a:tblPr>
              <a:tblGrid>
                <a:gridCol w="2244475"/>
                <a:gridCol w="2799550"/>
                <a:gridCol w="2461675"/>
              </a:tblGrid>
              <a:tr h="28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Item</a:t>
                      </a:r>
                      <a:endParaRPr b="1"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Convention</a:t>
                      </a:r>
                      <a:endParaRPr b="1"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Example</a:t>
                      </a:r>
                      <a:endParaRPr b="1" sz="1300"/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user_name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get_user()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Constant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MAX_SIZE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Class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UserService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save()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Attribute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created_at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Private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_cache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Strong private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__state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Module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email_utils.py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Package</a:t>
                      </a:r>
                      <a:endParaRPr sz="1300"/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data_access/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939500" y="38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Types</a:t>
            </a:r>
            <a:endParaRPr sz="3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tr = string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nt = integer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</a:t>
            </a:r>
            <a:r>
              <a:rPr lang="en" sz="1600"/>
              <a:t>loat = decimals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ool = boolean true/false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None = NoneType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(These are examples of </a:t>
            </a:r>
            <a:r>
              <a:rPr lang="en" sz="1600">
                <a:solidFill>
                  <a:schemeClr val="accent6"/>
                </a:solidFill>
              </a:rPr>
              <a:t>Primitive </a:t>
            </a:r>
            <a:r>
              <a:rPr lang="en" sz="1600"/>
              <a:t>data types, there are many more)</a:t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6" y="4241475"/>
            <a:ext cx="1209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308138"/>
            <a:ext cx="1957396" cy="4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83425" y="500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Each Type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00" y="194425"/>
            <a:ext cx="5059074" cy="4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13" y="3351400"/>
            <a:ext cx="2270925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2825" y="2169975"/>
            <a:ext cx="30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can also use constructor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define the type explicitly: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Hinting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36525" y="2465238"/>
            <a:ext cx="4264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hinting does NOT enforce the type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for: linters (mypy, pyright), IDEs, readability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63" y="1842313"/>
            <a:ext cx="17335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25" y="2940850"/>
            <a:ext cx="2409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75" y="3572650"/>
            <a:ext cx="1990950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050" y="4167150"/>
            <a:ext cx="1752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 - Casting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1900" y="2445900"/>
            <a:ext cx="35544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convert a float to an int, data loss can occur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cannot convert complex numbers into another datatype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905000"/>
            <a:ext cx="42005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38" y="3829900"/>
            <a:ext cx="3762000" cy="6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0" y="2170975"/>
            <a:ext cx="2214075" cy="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1845875"/>
            <a:ext cx="24813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5" y="3940275"/>
            <a:ext cx="429911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71900" y="1919075"/>
            <a:ext cx="338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‘_’ will always match, so place it at the end!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match multiple conditions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</a:t>
            </a:r>
            <a:r>
              <a:rPr lang="en"/>
              <a:t>optionally include an if condition as an extra condition check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883562"/>
            <a:ext cx="2688375" cy="13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49" y="3283025"/>
            <a:ext cx="2688375" cy="1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90050"/>
            <a:ext cx="1619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2356725"/>
            <a:ext cx="1628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50" y="2413887"/>
            <a:ext cx="3696100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283875" y="1788900"/>
            <a:ext cx="47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is the output of the following: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471900" y="1919075"/>
            <a:ext cx="382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for loops to iterate over lists, tuples, dictionaries, sets, or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loops may be nested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Break/Continue is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range() to iterate a certain number of times, or by a sequence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896184"/>
            <a:ext cx="3103800" cy="13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25" y="3466400"/>
            <a:ext cx="142880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63" y="4109375"/>
            <a:ext cx="1902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Behavior &amp; If Statements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13" y="2071700"/>
            <a:ext cx="3400000" cy="18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63" y="4194325"/>
            <a:ext cx="1666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572000" y="2414600"/>
            <a:ext cx="44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Logical evaluations will return a boolean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statements use evaluations to route logic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bool() constructor will make an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whatever is passed to it (The example returns ‘true’ for both)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450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Settings/Plugins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9000" y="168862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+ Pylance - language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Jupyter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Black Formatter - follow consistent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Isort - organize imports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flake8/pylint/ruff - linting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test explorer - unit test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Share - collaborative editing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0" y="1801500"/>
            <a:ext cx="3343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00" y="3829450"/>
            <a:ext cx="33432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Falsy Values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print(bool(False))   # bool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print(bool(None))    # NoneType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print(bool(0))       # int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print(bool(""))      # str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print(bool(()))      # tuple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print(bool([]))      # list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print(bool({}))      # dict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773125"/>
            <a:ext cx="58293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6657975" y="3018163"/>
            <a:ext cx="22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 = returns float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// = returns integer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" y="1897350"/>
            <a:ext cx="4186100" cy="2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425" y="2302161"/>
            <a:ext cx="4639626" cy="17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 flipH="1">
            <a:off x="4572000" y="4034575"/>
            <a:ext cx="435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“:=” = python 3 walrus operator. It can accept an evaluation!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87425"/>
            <a:ext cx="58102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875" y="2019300"/>
            <a:ext cx="19621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6572250" y="3557600"/>
            <a:ext cx="24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may chain them!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2173175"/>
            <a:ext cx="66579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873125"/>
            <a:ext cx="5857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675" y="3782875"/>
            <a:ext cx="1098892" cy="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3" y="3965500"/>
            <a:ext cx="561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38" y="1723113"/>
            <a:ext cx="59150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3607900"/>
            <a:ext cx="3067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4396075"/>
            <a:ext cx="304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701938"/>
            <a:ext cx="18478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Precedence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357525" y="3004588"/>
            <a:ext cx="3457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PEMDAS?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1830875"/>
            <a:ext cx="2882225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PyCharm challenges</a:t>
            </a:r>
            <a:endParaRPr sz="140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~45-60 min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Complete the following in the 100 Days of Code PyCharm course: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1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2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3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Quoteception, escape characters, &amp; Multi-Line Strings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50" y="2988413"/>
            <a:ext cx="29241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00" y="2983638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1824650"/>
            <a:ext cx="2419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675" y="2414588"/>
            <a:ext cx="4438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 language - code is executed line by line, no compilation step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language - abstracts away low-level memory management, hardware details, garbage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</a:t>
            </a:r>
            <a:r>
              <a:rPr lang="en"/>
              <a:t>typed - variables do not require type declarations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Cross-platform - runs on 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- supports classes, objects, inheritance,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contents of a string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75" y="2084650"/>
            <a:ext cx="3362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3186763"/>
            <a:ext cx="331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600" y="2608538"/>
            <a:ext cx="756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600" y="3765009"/>
            <a:ext cx="756800" cy="3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Strings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551825" y="3086650"/>
            <a:ext cx="1760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‘llo’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inclusive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exclusive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0" y="2423950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25" y="2428713"/>
            <a:ext cx="161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00" y="3526100"/>
            <a:ext cx="1666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5207250" y="2428725"/>
            <a:ext cx="36105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from the start: ‘Hello’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from the end: ‘llo, World!’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String Methods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35550" y="1981775"/>
            <a:ext cx="431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 upper/lower case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whitespace at the </a:t>
            </a:r>
            <a:r>
              <a:rPr lang="en"/>
              <a:t>beginning</a:t>
            </a:r>
            <a:r>
              <a:rPr lang="en"/>
              <a:t>/end of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every piece of matching text content with another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a list of split strings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13" y="2042125"/>
            <a:ext cx="1638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00" y="25717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" y="30350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050" y="3539075"/>
            <a:ext cx="1926627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50" y="4029375"/>
            <a:ext cx="3529813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F-Strings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71900" y="1919075"/>
            <a:ext cx="352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</a:t>
            </a:r>
            <a:r>
              <a:rPr lang="en"/>
              <a:t> String literals were introduced in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assign values in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</a:t>
            </a:r>
            <a:r>
              <a:rPr lang="en"/>
              <a:t>evaluations</a:t>
            </a:r>
            <a:r>
              <a:rPr lang="en"/>
              <a:t> &amp; format data</a:t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8575"/>
            <a:ext cx="2933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2698050"/>
            <a:ext cx="287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38" y="3408450"/>
            <a:ext cx="3324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19700"/>
            <a:ext cx="31242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R-Strings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1953750" y="2087850"/>
            <a:ext cx="52584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Raw strings will force the string to behave literally: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878850"/>
            <a:ext cx="4095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Method Reference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082950" y="4587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https://www.w3schools.com/python/python_strings_methods.asp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" y="1832639"/>
            <a:ext cx="3873975" cy="26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904462"/>
            <a:ext cx="2306075" cy="2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50" y="1904450"/>
            <a:ext cx="2538125" cy="2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Format a string value</a:t>
            </a:r>
            <a:endParaRPr sz="14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username: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‘raw_username = "  Py_Thon-ROCKS123!!!  "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whitespace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Convert to all lowercase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Replace all ‘-’ with ‘_’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all ‘!’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at least once digit is present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it contains the word ‘python’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variable that stores only the first 8 characters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 formatted string (f-string) that displays: the cleaned username, whether it contains a digit, whether it contains ‘python’, &amp; the first 8 characters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71925" y="1981575"/>
            <a:ext cx="330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Ordered/indexed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Unchangeable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4457675" y="1981575"/>
            <a:ext cx="33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Unindexed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duplicates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 vs Mutable Types</a:t>
            </a:r>
            <a:endParaRPr/>
          </a:p>
        </p:txBody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71900" y="1919075"/>
            <a:ext cx="431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Non-collection </a:t>
            </a:r>
            <a:r>
              <a:rPr lang="en"/>
              <a:t>types</a:t>
            </a:r>
            <a:r>
              <a:rPr lang="en"/>
              <a:t> are also called immutable, </a:t>
            </a:r>
            <a:r>
              <a:rPr lang="en"/>
              <a:t>because</a:t>
            </a:r>
            <a:r>
              <a:rPr lang="en"/>
              <a:t> a new space is reserved in memory for each new declaration.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Collections are mutable because we may add and remove to the existing object in memory.</a:t>
            </a:r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25" y="1919075"/>
            <a:ext cx="3238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50" y="3314650"/>
            <a:ext cx="3003847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2001725"/>
            <a:ext cx="31813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8" y="2571750"/>
            <a:ext cx="296227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75" y="3351325"/>
            <a:ext cx="297180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4014800" y="2488375"/>
            <a:ext cx="447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easily get the length of a list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be ANY datatype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contain mixed datatypes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Retrieve items from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/negative indices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4506775"/>
            <a:ext cx="6362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75" y="3864488"/>
            <a:ext cx="2837202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</a:t>
            </a:r>
            <a:r>
              <a:rPr lang="en"/>
              <a:t> code (.py files) are compiled into bytecode (NOT machine code) by CPython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bytecode is then interpreted and </a:t>
            </a:r>
            <a:r>
              <a:rPr lang="en"/>
              <a:t>executed</a:t>
            </a:r>
            <a:r>
              <a:rPr lang="en"/>
              <a:t> by the Python Virtual Machine (PVM) inside CPython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List Syntax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5500700" y="1966925"/>
            <a:ext cx="353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the </a:t>
            </a:r>
            <a:r>
              <a:rPr lang="en"/>
              <a:t>beginning</a:t>
            </a:r>
            <a:r>
              <a:rPr lang="en"/>
              <a:t> to a defined stop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a defined start point till the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if items are in a list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650"/>
            <a:ext cx="5110672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884"/>
            <a:ext cx="5110675" cy="3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9879"/>
            <a:ext cx="5110675" cy="3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692" y="4157475"/>
            <a:ext cx="3536100" cy="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186250" y="2033375"/>
            <a:ext cx="454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items in a list from its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multiple new items into a list while replacing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items without replacing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items to the end of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Concatenate a list and another list/set/dictionary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50" y="1792200"/>
            <a:ext cx="323850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2364875"/>
            <a:ext cx="37147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888" y="2889925"/>
            <a:ext cx="3248025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950" y="3462600"/>
            <a:ext cx="3209925" cy="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650" y="3978138"/>
            <a:ext cx="3046515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175" y="4550813"/>
            <a:ext cx="2005438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4371975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object by its </a:t>
            </a:r>
            <a:r>
              <a:rPr lang="en"/>
              <a:t>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item by its index with pop(), or just the last item if nothing specified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del keyword can delete an item or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clear() method empties the list but the list still exists in memory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158850"/>
            <a:ext cx="321945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0" y="2728875"/>
            <a:ext cx="3276600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3289375"/>
            <a:ext cx="32099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00" y="3960875"/>
            <a:ext cx="3238500" cy="4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lists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471900" y="1919075"/>
            <a:ext cx="42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loops can iterate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 can </a:t>
            </a:r>
            <a:r>
              <a:rPr lang="en"/>
              <a:t>iterate</a:t>
            </a:r>
            <a:r>
              <a:rPr lang="en"/>
              <a:t>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Comprehension syntax is the shortest form to iterate over a list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46" y="1833350"/>
            <a:ext cx="2929584" cy="62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28" y="2565102"/>
            <a:ext cx="2895419" cy="666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75" y="3339559"/>
            <a:ext cx="2938125" cy="10163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095" y="4464200"/>
            <a:ext cx="2739915" cy="3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71900" y="1919075"/>
            <a:ext cx="8286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list of fruits that have ‘a’ in the name.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List comprehension is </a:t>
            </a:r>
            <a:r>
              <a:rPr lang="en"/>
              <a:t>syntactic</a:t>
            </a:r>
            <a:r>
              <a:rPr lang="en"/>
              <a:t> sugar that shortens/cleans up our code!</a:t>
            </a:r>
            <a:endParaRPr/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3306038"/>
            <a:ext cx="4019550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7225"/>
            <a:ext cx="43719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1900" y="2417725"/>
            <a:ext cx="82221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will return a new list, leaving the old one unchanged.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expression is the current item in the iteration but also the outcome. We can modify the item before it stores in the new list:</a:t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909900"/>
            <a:ext cx="54673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75" y="3795825"/>
            <a:ext cx="3028950" cy="20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4614975"/>
            <a:ext cx="478155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7"/>
          <p:cNvSpPr txBox="1"/>
          <p:nvPr/>
        </p:nvSpPr>
        <p:spPr>
          <a:xfrm>
            <a:off x="570300" y="4148175"/>
            <a:ext cx="8003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the item if it is NOT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if it IS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 then return orange.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471900" y="176125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Alphabetically/Numerically: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5" y="2285750"/>
            <a:ext cx="5667949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950" y="2296275"/>
            <a:ext cx="2721450" cy="55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3789925"/>
            <a:ext cx="5667950" cy="5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950" y="3789925"/>
            <a:ext cx="2721450" cy="47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71900" y="327550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descending: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Insensitive Sort</a:t>
            </a:r>
            <a:endParaRPr/>
          </a:p>
        </p:txBody>
      </p:sp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460950" y="179865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gives unexpected results (sorts uppercase words first)</a:t>
            </a:r>
            <a:endParaRPr/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8" y="2282275"/>
            <a:ext cx="4880875" cy="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681050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572425" y="290380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all values to lowercase before your sort, thus making it case-insensitive (won’t permanently change the values):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471900" y="1919075"/>
            <a:ext cx="38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a function to use as a sorting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first example will sort the list from least&gt;most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have more than one key; The second example uses this to reverse the list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5" y="1871025"/>
            <a:ext cx="3360075" cy="1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3521925"/>
            <a:ext cx="3160200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512800" y="2515225"/>
            <a:ext cx="22503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creating a custom sort function, we could also use a lambda!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75" y="1954725"/>
            <a:ext cx="1729225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0" y="4147225"/>
            <a:ext cx="406630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00" y="2397550"/>
            <a:ext cx="2438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950" y="516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Environments, py, &amp; Interactive Mode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2251800"/>
            <a:ext cx="37182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to use powershell!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2457775"/>
            <a:ext cx="3552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3217975"/>
            <a:ext cx="834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963" y="1992200"/>
            <a:ext cx="3390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Work with Lambdas</a:t>
            </a:r>
            <a:endParaRPr sz="1400"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students list of tuples, do the following: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Sort the list so that it goes from oldest&gt;youngest</a:t>
            </a:r>
            <a:endParaRPr sz="1100"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88" y="2826550"/>
            <a:ext cx="21621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Reversing a list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13" y="2028825"/>
            <a:ext cx="6010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3576850"/>
            <a:ext cx="4933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list methods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List Method Reference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&amp; Docstrings</a:t>
            </a:r>
            <a:endParaRPr/>
          </a:p>
        </p:txBody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992100" y="1819700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my_module.py:</a:t>
            </a:r>
            <a:endParaRPr/>
          </a:p>
        </p:txBody>
      </p:sp>
      <p:pic>
        <p:nvPicPr>
          <p:cNvPr id="578" name="Google Shape;5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370825"/>
            <a:ext cx="1932819" cy="2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25" y="2933025"/>
            <a:ext cx="2257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5187000" y="2182525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can be another .py file or from a notebook: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Numbers</a:t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935025"/>
            <a:ext cx="35093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2634925"/>
            <a:ext cx="1914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4 (All Activities)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(Day 7 + 8 Recommended)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71900" y="1919075"/>
            <a:ext cx="8222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Tuples 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allows duplicates, &amp; unchangeable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any type &amp; tuples can have mixed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syntax is identical to lists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3706500"/>
            <a:ext cx="49053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7" name="Google Shape;607;p79"/>
          <p:cNvSpPr txBox="1"/>
          <p:nvPr>
            <p:ph idx="1" type="body"/>
          </p:nvPr>
        </p:nvSpPr>
        <p:spPr>
          <a:xfrm>
            <a:off x="471900" y="1919075"/>
            <a:ext cx="376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can’t change a tuple, but we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tuple to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change, delete, or add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list back into a tuple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00" y="2272738"/>
            <a:ext cx="3930900" cy="20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Unpacking Tuples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8" y="2196500"/>
            <a:ext cx="3671125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Count unique items &amp; get the index of an item</a:t>
            </a:r>
            <a:endParaRPr sz="3100"/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834175"/>
            <a:ext cx="50673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50" y="3591975"/>
            <a:ext cx="4241098" cy="1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venv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504663"/>
            <a:ext cx="53149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3626925"/>
            <a:ext cx="668810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25475" y="1987625"/>
            <a:ext cx="5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Create a virtual environment for our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app: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38900" y="3110275"/>
            <a:ext cx="60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Make sure to activate, and then check for pip updates: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483500" y="4357050"/>
            <a:ext cx="6177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Some may need to allow scripts to run these commands: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0" y="4851050"/>
            <a:ext cx="82296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Tuples</a:t>
            </a:r>
            <a:endParaRPr sz="1400"/>
          </a:p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 of tuples, complete the following using only List Comprehension: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only students with an ‘A’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all names (but nothing else)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Give all the 20-year old students a ‘B’ and then print the list</a:t>
            </a:r>
            <a:endParaRPr sz="110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2754225"/>
            <a:ext cx="28575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635" name="Google Shape;635;p83"/>
          <p:cNvSpPr txBox="1"/>
          <p:nvPr>
            <p:ph idx="1" type="body"/>
          </p:nvPr>
        </p:nvSpPr>
        <p:spPr>
          <a:xfrm>
            <a:off x="471900" y="1919075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Sets are: unordered, unindexed, &amp; items are unchangeable.</a:t>
            </a:r>
            <a:endParaRPr/>
          </a:p>
        </p:txBody>
      </p:sp>
      <p:pic>
        <p:nvPicPr>
          <p:cNvPr id="636" name="Google Shape;6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444025"/>
            <a:ext cx="4629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674450"/>
            <a:ext cx="61245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00" y="4261550"/>
            <a:ext cx="4867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83"/>
          <p:cNvSpPr txBox="1"/>
          <p:nvPr>
            <p:ph idx="1" type="body"/>
          </p:nvPr>
        </p:nvSpPr>
        <p:spPr>
          <a:xfrm>
            <a:off x="548350" y="3008688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</a:t>
            </a:r>
            <a:r>
              <a:rPr lang="en"/>
              <a:t>type</a:t>
            </a:r>
            <a:r>
              <a:rPr lang="en"/>
              <a:t> and mixed </a:t>
            </a:r>
            <a:r>
              <a:rPr lang="en"/>
              <a:t>types</a:t>
            </a:r>
            <a:r>
              <a:rPr lang="en"/>
              <a:t> are allowed, but duplicated are not (1=True, 0=False considered duplicates):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Access</a:t>
            </a:r>
            <a:endParaRPr/>
          </a:p>
        </p:txBody>
      </p:sp>
      <p:sp>
        <p:nvSpPr>
          <p:cNvPr id="645" name="Google Shape;645;p84"/>
          <p:cNvSpPr txBox="1"/>
          <p:nvPr>
            <p:ph idx="1" type="body"/>
          </p:nvPr>
        </p:nvSpPr>
        <p:spPr>
          <a:xfrm>
            <a:off x="1839450" y="1743750"/>
            <a:ext cx="5465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loop through it or use membership operators:</a:t>
            </a:r>
            <a:endParaRPr/>
          </a:p>
        </p:txBody>
      </p:sp>
      <p:pic>
        <p:nvPicPr>
          <p:cNvPr id="646" name="Google Shape;6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36475"/>
            <a:ext cx="4191425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99" y="2452975"/>
            <a:ext cx="43494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0" y="3734950"/>
            <a:ext cx="4349425" cy="9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Add/Remove Set Items</a:t>
            </a:r>
            <a:endParaRPr/>
          </a:p>
        </p:txBody>
      </p:sp>
      <p:sp>
        <p:nvSpPr>
          <p:cNvPr id="654" name="Google Shape;654;p85"/>
          <p:cNvSpPr txBox="1"/>
          <p:nvPr>
            <p:ph idx="1" type="body"/>
          </p:nvPr>
        </p:nvSpPr>
        <p:spPr>
          <a:xfrm>
            <a:off x="460950" y="1772950"/>
            <a:ext cx="82221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can’t modify set items but we can add/remove them: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**remove </a:t>
            </a:r>
            <a:r>
              <a:rPr lang="en" sz="1500"/>
              <a:t>method</a:t>
            </a:r>
            <a:r>
              <a:rPr lang="en" sz="1500"/>
              <a:t> has warnings, discard does not. **pop will remove random item</a:t>
            </a:r>
            <a:endParaRPr sz="1500"/>
          </a:p>
        </p:txBody>
      </p:sp>
      <p:pic>
        <p:nvPicPr>
          <p:cNvPr id="655" name="Google Shape;6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50" y="2571750"/>
            <a:ext cx="3610176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25" y="3704150"/>
            <a:ext cx="3610175" cy="95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697" y="2571747"/>
            <a:ext cx="3578950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82" y="3808300"/>
            <a:ext cx="3695417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203" y="4753475"/>
            <a:ext cx="1787582" cy="3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Sets</a:t>
            </a:r>
            <a:endParaRPr/>
          </a:p>
        </p:txBody>
      </p:sp>
      <p:sp>
        <p:nvSpPr>
          <p:cNvPr id="665" name="Google Shape;665;p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Join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Frozen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Set Method Reference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71" name="Google Shape;671;p8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Sets</a:t>
            </a:r>
            <a:endParaRPr sz="1400"/>
          </a:p>
        </p:txBody>
      </p:sp>
      <p:sp>
        <p:nvSpPr>
          <p:cNvPr id="672" name="Google Shape;672;p8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list, complete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set from the list to remove duplicates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total number of attendees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‘Alice is going!’ if Alice is found in the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Add ‘Grace’ to the set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‘Bob’ from the set twice (don’t throw errors)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final complete set of attendees</a:t>
            </a:r>
            <a:endParaRPr sz="1100"/>
          </a:p>
        </p:txBody>
      </p:sp>
      <p:pic>
        <p:nvPicPr>
          <p:cNvPr id="673" name="Google Shape;6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3102113"/>
            <a:ext cx="2857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679" name="Google Shape;679;p88"/>
          <p:cNvSpPr txBox="1"/>
          <p:nvPr>
            <p:ph idx="1" type="body"/>
          </p:nvPr>
        </p:nvSpPr>
        <p:spPr>
          <a:xfrm>
            <a:off x="471900" y="1919075"/>
            <a:ext cx="380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Dictionaries are key/value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changeable, no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3.6 and earlier - </a:t>
            </a:r>
            <a:r>
              <a:rPr lang="en"/>
              <a:t>dictionaries are 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items with ‘[]’ syntax or thisdict.get(‘key’) method</a:t>
            </a:r>
            <a:endParaRPr/>
          </a:p>
        </p:txBody>
      </p:sp>
      <p:pic>
        <p:nvPicPr>
          <p:cNvPr id="680" name="Google Shape;68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349650"/>
            <a:ext cx="2363175" cy="1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86" name="Google Shape;68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0" y="2193775"/>
            <a:ext cx="1579550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4285875"/>
            <a:ext cx="2653050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00" y="2465325"/>
            <a:ext cx="1603469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900" y="1922213"/>
            <a:ext cx="2946123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922" y="2600981"/>
            <a:ext cx="1798125" cy="19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769" y="4640450"/>
            <a:ext cx="3670657" cy="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319" y="2832342"/>
            <a:ext cx="1579550" cy="126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98" name="Google Shape;6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5" y="2705800"/>
            <a:ext cx="2497100" cy="1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75" y="2571763"/>
            <a:ext cx="183785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050" y="2452813"/>
            <a:ext cx="2046000" cy="1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300" y="4179050"/>
            <a:ext cx="1414450" cy="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471" y="4476075"/>
            <a:ext cx="1414450" cy="2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0"/>
          <p:cNvSpPr txBox="1"/>
          <p:nvPr/>
        </p:nvSpPr>
        <p:spPr>
          <a:xfrm>
            <a:off x="6321350" y="4290500"/>
            <a:ext cx="23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Removes the last item, i.e. ‘year’:1964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Dictionaries</a:t>
            </a:r>
            <a:endParaRPr/>
          </a:p>
        </p:txBody>
      </p:sp>
      <p:pic>
        <p:nvPicPr>
          <p:cNvPr id="709" name="Google Shape;7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48" y="2053513"/>
            <a:ext cx="1927000" cy="2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75" y="2025848"/>
            <a:ext cx="151420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&amp; Jupyter setup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713"/>
            <a:ext cx="8839200" cy="2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350" y="2630123"/>
            <a:ext cx="2352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63" y="3380025"/>
            <a:ext cx="851216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3875950"/>
            <a:ext cx="544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834750" y="2547913"/>
            <a:ext cx="66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Packages may also be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via text file on each new line: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Here we connect our venv to serve as the kernel for jupyter: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713750" y="1800025"/>
            <a:ext cx="57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install packages with pip (‘pip installs packages):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716" name="Google Shape;716;p9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717" name="Google Shape;717;p9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9 (All tasks)</a:t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3"/>
          <p:cNvSpPr txBox="1"/>
          <p:nvPr>
            <p:ph type="title"/>
          </p:nvPr>
        </p:nvSpPr>
        <p:spPr>
          <a:xfrm>
            <a:off x="1458450" y="4064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OOP?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728" name="Google Shape;728;p94"/>
          <p:cNvSpPr txBox="1"/>
          <p:nvPr>
            <p:ph idx="1" type="body"/>
          </p:nvPr>
        </p:nvSpPr>
        <p:spPr>
          <a:xfrm>
            <a:off x="664750" y="2012600"/>
            <a:ext cx="370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‘self’ parameter must be included as the first parameter in any class method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has access to other class methods/variables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delete instantiations of a class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use the pass keyword as a placeholder</a:t>
            </a:r>
            <a:endParaRPr sz="1700"/>
          </a:p>
        </p:txBody>
      </p:sp>
      <p:pic>
        <p:nvPicPr>
          <p:cNvPr id="729" name="Google Shape;72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00" y="2266700"/>
            <a:ext cx="30099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88" y="4326275"/>
            <a:ext cx="1430122" cy="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 - totally not a constructor</a:t>
            </a:r>
            <a:endParaRPr/>
          </a:p>
        </p:txBody>
      </p:sp>
      <p:sp>
        <p:nvSpPr>
          <p:cNvPr id="736" name="Google Shape;736;p95"/>
          <p:cNvSpPr txBox="1"/>
          <p:nvPr>
            <p:ph idx="1" type="body"/>
          </p:nvPr>
        </p:nvSpPr>
        <p:spPr>
          <a:xfrm>
            <a:off x="384225" y="2076875"/>
            <a:ext cx="336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the hood, a ‘__new__’ method gets called to create the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‘__init__’ runs after, and initializes object state</a:t>
            </a:r>
            <a:endParaRPr/>
          </a:p>
        </p:txBody>
      </p:sp>
      <p:pic>
        <p:nvPicPr>
          <p:cNvPr id="737" name="Google Shape;73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25" y="1800575"/>
            <a:ext cx="4553875" cy="3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very flexible in Python</a:t>
            </a:r>
            <a:endParaRPr/>
          </a:p>
        </p:txBody>
      </p:sp>
      <p:pic>
        <p:nvPicPr>
          <p:cNvPr id="743" name="Google Shape;7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5" y="2571752"/>
            <a:ext cx="2226375" cy="15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50" y="2571750"/>
            <a:ext cx="187376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438" y="2571750"/>
            <a:ext cx="2277322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875" y="2571745"/>
            <a:ext cx="2087825" cy="2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6"/>
          <p:cNvSpPr txBox="1"/>
          <p:nvPr/>
        </p:nvSpPr>
        <p:spPr>
          <a:xfrm>
            <a:off x="314175" y="1940875"/>
            <a:ext cx="8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Dot notation access:    Change values:       Delete values:                Add new values:   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753" name="Google Shape;753;p97"/>
          <p:cNvSpPr txBox="1"/>
          <p:nvPr>
            <p:ph idx="1" type="body"/>
          </p:nvPr>
        </p:nvSpPr>
        <p:spPr>
          <a:xfrm>
            <a:off x="606325" y="2486025"/>
            <a:ext cx="35538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__str__ method controls what is returned when the object is printed</a:t>
            </a:r>
            <a:endParaRPr/>
          </a:p>
        </p:txBody>
      </p:sp>
      <p:pic>
        <p:nvPicPr>
          <p:cNvPr id="754" name="Google Shape;75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50" y="1919075"/>
            <a:ext cx="29376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13" y="4359175"/>
            <a:ext cx="1257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61" name="Google Shape;761;p98"/>
          <p:cNvSpPr txBox="1"/>
          <p:nvPr>
            <p:ph idx="1" type="body"/>
          </p:nvPr>
        </p:nvSpPr>
        <p:spPr>
          <a:xfrm>
            <a:off x="471900" y="1919075"/>
            <a:ext cx="29652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 all the methods and properties from another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Parent/Base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Child/Derived Class</a:t>
            </a:r>
            <a:endParaRPr/>
          </a:p>
        </p:txBody>
      </p:sp>
      <p:pic>
        <p:nvPicPr>
          <p:cNvPr id="762" name="Google Shape;7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51" y="2410775"/>
            <a:ext cx="3121800" cy="2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50" y="2818550"/>
            <a:ext cx="1751575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00" y="3350874"/>
            <a:ext cx="1859675" cy="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8"/>
          <p:cNvSpPr txBox="1"/>
          <p:nvPr/>
        </p:nvSpPr>
        <p:spPr>
          <a:xfrm>
            <a:off x="5083600" y="1923325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This code is incomplete: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71" name="Google Shape;771;p99"/>
          <p:cNvSpPr txBox="1"/>
          <p:nvPr>
            <p:ph idx="1" type="body"/>
          </p:nvPr>
        </p:nvSpPr>
        <p:spPr>
          <a:xfrm>
            <a:off x="5464475" y="2386125"/>
            <a:ext cx="34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need to add an __init__ in our child class so it doesn’t generally inherit the parent class __init__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should use super() instead of calling the parent directly, so as not to break multiple-</a:t>
            </a:r>
            <a:r>
              <a:rPr lang="en" sz="1400"/>
              <a:t>inheritance</a:t>
            </a:r>
            <a:endParaRPr sz="1400"/>
          </a:p>
        </p:txBody>
      </p:sp>
      <p:pic>
        <p:nvPicPr>
          <p:cNvPr id="772" name="Google Shape;7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5" y="2949175"/>
            <a:ext cx="3968589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29" y="1919063"/>
            <a:ext cx="3475594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774" name="Google Shape;774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2" y="1838772"/>
            <a:ext cx="762900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775" name="Google Shape;77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25" y="2980884"/>
            <a:ext cx="1025550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Polymorphism</a:t>
            </a:r>
            <a:endParaRPr/>
          </a:p>
        </p:txBody>
      </p:sp>
      <p:sp>
        <p:nvSpPr>
          <p:cNvPr id="781" name="Google Shape;781;p100"/>
          <p:cNvSpPr txBox="1"/>
          <p:nvPr>
            <p:ph idx="1" type="body"/>
          </p:nvPr>
        </p:nvSpPr>
        <p:spPr>
          <a:xfrm>
            <a:off x="471900" y="1919075"/>
            <a:ext cx="4005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Polymorphism refers to functions/classes behaving differently depending on input or object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Another example of function polymorphism is len()</a:t>
            </a:r>
            <a:endParaRPr/>
          </a:p>
        </p:txBody>
      </p:sp>
      <p:pic>
        <p:nvPicPr>
          <p:cNvPr id="782" name="Google Shape;78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00" y="2446000"/>
            <a:ext cx="3576325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Polymorphism</a:t>
            </a:r>
            <a:endParaRPr/>
          </a:p>
        </p:txBody>
      </p:sp>
      <p:pic>
        <p:nvPicPr>
          <p:cNvPr id="788" name="Google Shape;78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2449397"/>
            <a:ext cx="3598050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1915014"/>
            <a:ext cx="3897825" cy="272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Create a Jupyter notebook for learning</a:t>
            </a:r>
            <a:endParaRPr sz="1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project folder and initialize it as a git repo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a venv inside the project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the following packages to the venv: jupyter, ipykernel, numpy, pandas, matplotlib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Associate the venv with jupyter and launch your notebook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pic>
        <p:nvPicPr>
          <p:cNvPr id="795" name="Google Shape;7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00" y="2054850"/>
            <a:ext cx="2697650" cy="27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25" y="2764437"/>
            <a:ext cx="2204100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38" y="2976138"/>
            <a:ext cx="31432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2"/>
          <p:cNvSpPr txBox="1"/>
          <p:nvPr/>
        </p:nvSpPr>
        <p:spPr>
          <a:xfrm>
            <a:off x="4130150" y="4417100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“_” denotes a protected property. This is only a convention.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50" y="3302513"/>
            <a:ext cx="1564675" cy="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2"/>
          <p:cNvSpPr txBox="1"/>
          <p:nvPr/>
        </p:nvSpPr>
        <p:spPr>
          <a:xfrm>
            <a:off x="6860550" y="293322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Private method: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806" name="Google Shape;8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50" y="2094413"/>
            <a:ext cx="2217692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16" y="2326400"/>
            <a:ext cx="1311750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128" y="2739575"/>
            <a:ext cx="9715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Properties</a:t>
            </a:r>
            <a:endParaRPr/>
          </a:p>
        </p:txBody>
      </p:sp>
      <p:pic>
        <p:nvPicPr>
          <p:cNvPr id="814" name="Google Shape;8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233925"/>
            <a:ext cx="30289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000" y="2395850"/>
            <a:ext cx="2181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816" name="Google Shape;81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649" y="2467853"/>
            <a:ext cx="550150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817" name="Google Shape;81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225" y="3443424"/>
            <a:ext cx="627893" cy="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Methods</a:t>
            </a:r>
            <a:endParaRPr/>
          </a:p>
        </p:txBody>
      </p:sp>
      <p:pic>
        <p:nvPicPr>
          <p:cNvPr id="823" name="Google Shape;82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38" y="1718700"/>
            <a:ext cx="3095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@classmethod</a:t>
            </a:r>
            <a:endParaRPr/>
          </a:p>
        </p:txBody>
      </p:sp>
      <p:sp>
        <p:nvSpPr>
          <p:cNvPr id="829" name="Google Shape;829;p106"/>
          <p:cNvSpPr txBox="1"/>
          <p:nvPr>
            <p:ph idx="1" type="body"/>
          </p:nvPr>
        </p:nvSpPr>
        <p:spPr>
          <a:xfrm>
            <a:off x="471900" y="1919075"/>
            <a:ext cx="39156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the class itself </a:t>
            </a:r>
            <a:r>
              <a:rPr lang="en"/>
              <a:t>implicitly</a:t>
            </a:r>
            <a:r>
              <a:rPr lang="en"/>
              <a:t> as ‘cls’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Belongs to the class, not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access class variables and other class methods but NOT instance variables</a:t>
            </a:r>
            <a:endParaRPr/>
          </a:p>
        </p:txBody>
      </p:sp>
      <p:pic>
        <p:nvPicPr>
          <p:cNvPr id="830" name="Google Shape;83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25" y="1965125"/>
            <a:ext cx="2729799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60" y="4113975"/>
            <a:ext cx="362973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